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1" autoAdjust="0"/>
    <p:restoredTop sz="94676" autoAdjust="0"/>
  </p:normalViewPr>
  <p:slideViewPr>
    <p:cSldViewPr>
      <p:cViewPr>
        <p:scale>
          <a:sx n="62" d="100"/>
          <a:sy n="62" d="100"/>
        </p:scale>
        <p:origin x="-1974" y="-11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75E19-9CED-4E45-A55A-654F6A55C7CF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7A22EC-8DFB-4400-8463-8EFA39409C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008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0026-8715-4585-8F99-DC2162393B7F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78CF-78E2-4604-B528-97654054D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016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0026-8715-4585-8F99-DC2162393B7F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78CF-78E2-4604-B528-97654054D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84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0026-8715-4585-8F99-DC2162393B7F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78CF-78E2-4604-B528-97654054D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911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0026-8715-4585-8F99-DC2162393B7F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78CF-78E2-4604-B528-97654054D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739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0026-8715-4585-8F99-DC2162393B7F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78CF-78E2-4604-B528-97654054D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965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0026-8715-4585-8F99-DC2162393B7F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78CF-78E2-4604-B528-97654054D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168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0026-8715-4585-8F99-DC2162393B7F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78CF-78E2-4604-B528-97654054D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838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0026-8715-4585-8F99-DC2162393B7F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78CF-78E2-4604-B528-97654054D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26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0026-8715-4585-8F99-DC2162393B7F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78CF-78E2-4604-B528-97654054D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243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0026-8715-4585-8F99-DC2162393B7F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78CF-78E2-4604-B528-97654054D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589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0026-8715-4585-8F99-DC2162393B7F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78CF-78E2-4604-B528-97654054D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642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4000">
              <a:srgbClr val="FF0000">
                <a:alpha val="80000"/>
              </a:srgbClr>
            </a:gs>
            <a:gs pos="60000">
              <a:srgbClr val="00B0F0"/>
            </a:gs>
            <a:gs pos="25000">
              <a:schemeClr val="bg1">
                <a:alpha val="36000"/>
                <a:lumMod val="0"/>
                <a:lumOff val="1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F0026-8715-4585-8F99-DC2162393B7F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778CF-78E2-4604-B528-97654054D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035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hs-online.ru" TargetMode="External"/><Relationship Id="rId2" Type="http://schemas.openxmlformats.org/officeDocument/2006/relationships/hyperlink" Target="mailto:manager@hs-online.ru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420888"/>
            <a:ext cx="7414592" cy="273630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54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/>
            </a:r>
            <a:br>
              <a:rPr lang="ru-RU" sz="5400" dirty="0" smtClean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ru-RU" sz="7500" b="1" dirty="0" err="1" smtClean="0">
                <a:solidFill>
                  <a:srgbClr val="0000FF"/>
                </a:solidFill>
                <a:latin typeface="+mn-lt"/>
              </a:rPr>
              <a:t>Эйч</a:t>
            </a:r>
            <a:r>
              <a:rPr lang="ru-RU" sz="7500" b="1" dirty="0" smtClean="0">
                <a:solidFill>
                  <a:srgbClr val="0000FF"/>
                </a:solidFill>
                <a:latin typeface="+mn-lt"/>
              </a:rPr>
              <a:t> Эс Бизнес Трэвел</a:t>
            </a:r>
            <a:br>
              <a:rPr lang="ru-RU" sz="7500" b="1" dirty="0" smtClean="0">
                <a:solidFill>
                  <a:srgbClr val="0000FF"/>
                </a:solidFill>
                <a:latin typeface="+mn-lt"/>
              </a:rPr>
            </a:br>
            <a:endParaRPr lang="ru-RU" sz="7500" b="1" dirty="0">
              <a:solidFill>
                <a:srgbClr val="0000FF"/>
              </a:solidFill>
              <a:latin typeface="+mn-l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99792" cy="197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171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867">
        <p:split orient="vert"/>
      </p:transition>
    </mc:Choice>
    <mc:Fallback xmlns="">
      <p:transition spd="slow" advTm="1867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/>
          </a:bodyPr>
          <a:lstStyle/>
          <a:p>
            <a:pPr algn="r"/>
            <a:r>
              <a:rPr lang="ru-RU" sz="2800" dirty="0" err="1" smtClean="0">
                <a:solidFill>
                  <a:srgbClr val="0000FF"/>
                </a:solidFill>
              </a:rPr>
              <a:t>Эйч</a:t>
            </a:r>
            <a:r>
              <a:rPr lang="ru-RU" sz="2800" dirty="0" smtClean="0">
                <a:solidFill>
                  <a:srgbClr val="0000FF"/>
                </a:solidFill>
              </a:rPr>
              <a:t> Эс Бизнес Трэвел</a:t>
            </a:r>
            <a:r>
              <a:rPr lang="ru-RU" sz="2400" dirty="0" smtClean="0">
                <a:solidFill>
                  <a:srgbClr val="0000FF"/>
                </a:solidFill>
              </a:rPr>
              <a:t/>
            </a:r>
            <a:br>
              <a:rPr lang="ru-RU" sz="2400" dirty="0" smtClean="0">
                <a:solidFill>
                  <a:srgbClr val="0000FF"/>
                </a:solidFill>
              </a:rPr>
            </a:br>
            <a:r>
              <a:rPr lang="ru-RU" sz="1400" dirty="0" smtClean="0">
                <a:solidFill>
                  <a:srgbClr val="0000FF"/>
                </a:solidFill>
              </a:rPr>
              <a:t>Профессиональный подход для делового бизнеса </a:t>
            </a:r>
            <a:endParaRPr lang="ru-RU" sz="1400" dirty="0">
              <a:solidFill>
                <a:srgbClr val="0000FF"/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060847"/>
            <a:ext cx="7056784" cy="3897833"/>
          </a:xfr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98003"/>
            <a:ext cx="2448273" cy="179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7192939"/>
      </p:ext>
    </p:extLst>
  </p:cSld>
  <p:clrMapOvr>
    <a:masterClrMapping/>
  </p:clrMapOvr>
  <p:transition spd="slow" advTm="1737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64654" cy="77968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О нас</a:t>
            </a:r>
            <a:endParaRPr lang="ru-RU" sz="4000" dirty="0">
              <a:solidFill>
                <a:srgbClr val="0000FF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68760"/>
            <a:ext cx="8435280" cy="1800200"/>
          </a:xfrm>
        </p:spPr>
        <p:txBody>
          <a:bodyPr>
            <a:normAutofit/>
          </a:bodyPr>
          <a:lstStyle/>
          <a:p>
            <a:pPr lvl="0"/>
            <a:r>
              <a:rPr lang="ru-RU" sz="1700" b="1" dirty="0">
                <a:solidFill>
                  <a:srgbClr val="0000FF"/>
                </a:solidFill>
              </a:rPr>
              <a:t>Опыт на рынке </a:t>
            </a:r>
            <a:r>
              <a:rPr lang="en-US" sz="1700" b="1" dirty="0">
                <a:solidFill>
                  <a:srgbClr val="0000FF"/>
                </a:solidFill>
              </a:rPr>
              <a:t>Business</a:t>
            </a:r>
            <a:r>
              <a:rPr lang="ru-RU" sz="1700" b="1" dirty="0">
                <a:solidFill>
                  <a:srgbClr val="0000FF"/>
                </a:solidFill>
              </a:rPr>
              <a:t>-</a:t>
            </a:r>
            <a:r>
              <a:rPr lang="en-US" sz="1700" b="1" dirty="0">
                <a:solidFill>
                  <a:srgbClr val="0000FF"/>
                </a:solidFill>
              </a:rPr>
              <a:t>travel </a:t>
            </a:r>
            <a:r>
              <a:rPr lang="ru-RU" sz="1700" b="1" dirty="0">
                <a:solidFill>
                  <a:srgbClr val="0000FF"/>
                </a:solidFill>
              </a:rPr>
              <a:t>услуг с 2004 года.</a:t>
            </a:r>
          </a:p>
          <a:p>
            <a:pPr lvl="0"/>
            <a:r>
              <a:rPr lang="ru-RU" sz="1700" b="1" dirty="0">
                <a:solidFill>
                  <a:srgbClr val="0000FF"/>
                </a:solidFill>
              </a:rPr>
              <a:t>Коллектив профессионалов высокого уровня с большим опытом работы.</a:t>
            </a:r>
          </a:p>
          <a:p>
            <a:pPr lvl="0"/>
            <a:r>
              <a:rPr lang="ru-RU" sz="1700" b="1" dirty="0">
                <a:solidFill>
                  <a:srgbClr val="0000FF"/>
                </a:solidFill>
              </a:rPr>
              <a:t>Постоянное развитие и расширение спектра услуг.</a:t>
            </a:r>
          </a:p>
          <a:p>
            <a:pPr lvl="0"/>
            <a:r>
              <a:rPr lang="ru-RU" sz="1700" b="1" dirty="0">
                <a:solidFill>
                  <a:srgbClr val="0000FF"/>
                </a:solidFill>
              </a:rPr>
              <a:t>Многолетнее сотрудничество с крупными корпоративными клиентами.</a:t>
            </a:r>
          </a:p>
          <a:p>
            <a:pPr lvl="0"/>
            <a:r>
              <a:rPr lang="ru-RU" sz="1700" b="1" dirty="0">
                <a:solidFill>
                  <a:srgbClr val="0000FF"/>
                </a:solidFill>
              </a:rPr>
              <a:t>Участие в выставках, лекциях, семинарах.</a:t>
            </a:r>
          </a:p>
          <a:p>
            <a:pPr lvl="0"/>
            <a:endParaRPr lang="ru-RU" sz="1800" dirty="0"/>
          </a:p>
        </p:txBody>
      </p:sp>
      <p:pic>
        <p:nvPicPr>
          <p:cNvPr id="5" name="Объект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789040"/>
            <a:ext cx="4293870" cy="26282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2270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4179">
        <p14:switch dir="r"/>
      </p:transition>
    </mc:Choice>
    <mc:Fallback xmlns="">
      <p:transition spd="slow" advTm="4179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9256" cy="77968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Наши Услуги</a:t>
            </a:r>
            <a:endParaRPr lang="ru-RU" sz="4000" dirty="0">
              <a:solidFill>
                <a:srgbClr val="0000FF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124743"/>
            <a:ext cx="8219256" cy="316835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ru-RU" sz="1800" b="1" dirty="0" smtClean="0">
                <a:solidFill>
                  <a:srgbClr val="0000FF"/>
                </a:solidFill>
              </a:rPr>
              <a:t>Бронирование </a:t>
            </a:r>
            <a:r>
              <a:rPr lang="ru-RU" sz="1800" b="1" dirty="0">
                <a:solidFill>
                  <a:srgbClr val="0000FF"/>
                </a:solidFill>
              </a:rPr>
              <a:t>отелей по всей </a:t>
            </a:r>
            <a:r>
              <a:rPr lang="ru-RU" sz="1800" b="1" dirty="0" smtClean="0">
                <a:solidFill>
                  <a:srgbClr val="0000FF"/>
                </a:solidFill>
              </a:rPr>
              <a:t>России, в странах СНГ </a:t>
            </a:r>
            <a:r>
              <a:rPr lang="ru-RU" sz="1800" b="1" dirty="0">
                <a:solidFill>
                  <a:srgbClr val="0000FF"/>
                </a:solidFill>
              </a:rPr>
              <a:t>и </a:t>
            </a:r>
            <a:r>
              <a:rPr lang="ru-RU" sz="1800" b="1" dirty="0" smtClean="0">
                <a:solidFill>
                  <a:srgbClr val="0000FF"/>
                </a:solidFill>
              </a:rPr>
              <a:t>Балтии</a:t>
            </a:r>
          </a:p>
          <a:p>
            <a:pPr>
              <a:lnSpc>
                <a:spcPct val="120000"/>
              </a:lnSpc>
            </a:pPr>
            <a:r>
              <a:rPr lang="ru-RU" sz="1800" b="1" dirty="0">
                <a:solidFill>
                  <a:srgbClr val="0000FF"/>
                </a:solidFill>
              </a:rPr>
              <a:t>Трансферное обслуживание</a:t>
            </a:r>
          </a:p>
          <a:p>
            <a:pPr>
              <a:lnSpc>
                <a:spcPct val="120000"/>
              </a:lnSpc>
            </a:pPr>
            <a:r>
              <a:rPr lang="ru-RU" sz="1800" b="1" dirty="0" smtClean="0">
                <a:solidFill>
                  <a:srgbClr val="0000FF"/>
                </a:solidFill>
              </a:rPr>
              <a:t>Оформление авиа </a:t>
            </a:r>
            <a:r>
              <a:rPr lang="ru-RU" sz="1800" b="1" dirty="0">
                <a:solidFill>
                  <a:srgbClr val="0000FF"/>
                </a:solidFill>
              </a:rPr>
              <a:t>билетов</a:t>
            </a:r>
          </a:p>
          <a:p>
            <a:pPr>
              <a:lnSpc>
                <a:spcPct val="120000"/>
              </a:lnSpc>
            </a:pPr>
            <a:r>
              <a:rPr lang="ru-RU" sz="1800" b="1" dirty="0" smtClean="0">
                <a:solidFill>
                  <a:srgbClr val="0000FF"/>
                </a:solidFill>
              </a:rPr>
              <a:t>Оформлением  </a:t>
            </a:r>
            <a:r>
              <a:rPr lang="ru-RU" sz="1800" b="1" dirty="0">
                <a:solidFill>
                  <a:srgbClr val="0000FF"/>
                </a:solidFill>
              </a:rPr>
              <a:t>железнодорожных билетов </a:t>
            </a:r>
            <a:endParaRPr lang="ru-RU" sz="1800" b="1" dirty="0" smtClean="0">
              <a:solidFill>
                <a:srgbClr val="0000FF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1800" b="1" dirty="0" smtClean="0">
                <a:solidFill>
                  <a:srgbClr val="0000FF"/>
                </a:solidFill>
              </a:rPr>
              <a:t>Визовая поддержка</a:t>
            </a:r>
          </a:p>
          <a:p>
            <a:pPr>
              <a:lnSpc>
                <a:spcPct val="120000"/>
              </a:lnSpc>
            </a:pPr>
            <a:r>
              <a:rPr lang="ru-RU" sz="1800" b="1" dirty="0">
                <a:solidFill>
                  <a:srgbClr val="0000FF"/>
                </a:solidFill>
              </a:rPr>
              <a:t>Организация деловых поездок</a:t>
            </a:r>
          </a:p>
          <a:p>
            <a:pPr>
              <a:lnSpc>
                <a:spcPct val="120000"/>
              </a:lnSpc>
            </a:pPr>
            <a:r>
              <a:rPr lang="ru-RU" sz="1800" b="1" dirty="0" smtClean="0">
                <a:solidFill>
                  <a:srgbClr val="0000FF"/>
                </a:solidFill>
              </a:rPr>
              <a:t>Организация корпоративных мероприятий </a:t>
            </a:r>
            <a:r>
              <a:rPr lang="ru-RU" sz="1800" b="1" dirty="0">
                <a:solidFill>
                  <a:srgbClr val="0000FF"/>
                </a:solidFill>
              </a:rPr>
              <a:t>(семинары, конференции и т.д</a:t>
            </a:r>
            <a:r>
              <a:rPr lang="ru-RU" sz="1800" b="1" dirty="0" smtClean="0">
                <a:solidFill>
                  <a:srgbClr val="0000FF"/>
                </a:solidFill>
              </a:rPr>
              <a:t>.)</a:t>
            </a:r>
          </a:p>
          <a:p>
            <a:pPr>
              <a:lnSpc>
                <a:spcPct val="120000"/>
              </a:lnSpc>
            </a:pPr>
            <a:r>
              <a:rPr lang="ru-RU" sz="1800" b="1" dirty="0">
                <a:solidFill>
                  <a:srgbClr val="0000FF"/>
                </a:solidFill>
              </a:rPr>
              <a:t>Организация </a:t>
            </a:r>
            <a:r>
              <a:rPr lang="en-US" sz="1800" b="1" dirty="0">
                <a:solidFill>
                  <a:srgbClr val="0000FF"/>
                </a:solidFill>
              </a:rPr>
              <a:t>VIP </a:t>
            </a:r>
            <a:r>
              <a:rPr lang="ru-RU" sz="1800" b="1" dirty="0">
                <a:solidFill>
                  <a:srgbClr val="0000FF"/>
                </a:solidFill>
              </a:rPr>
              <a:t>встреч/проводов  в/из аэропортов РФ</a:t>
            </a:r>
          </a:p>
          <a:p>
            <a:pPr>
              <a:lnSpc>
                <a:spcPct val="120000"/>
              </a:lnSpc>
            </a:pPr>
            <a:r>
              <a:rPr lang="ru-RU" sz="1800" b="1" dirty="0" smtClean="0">
                <a:solidFill>
                  <a:srgbClr val="0000FF"/>
                </a:solidFill>
              </a:rPr>
              <a:t>Организация экскурсионного обслуживания</a:t>
            </a:r>
          </a:p>
          <a:p>
            <a:pPr>
              <a:lnSpc>
                <a:spcPct val="120000"/>
              </a:lnSpc>
            </a:pPr>
            <a:r>
              <a:rPr lang="ru-RU" sz="1800" b="1" dirty="0" smtClean="0">
                <a:solidFill>
                  <a:srgbClr val="0000FF"/>
                </a:solidFill>
              </a:rPr>
              <a:t>Организация частных поездок – отдых</a:t>
            </a:r>
            <a:endParaRPr lang="ru-RU" dirty="0"/>
          </a:p>
        </p:txBody>
      </p:sp>
      <p:pic>
        <p:nvPicPr>
          <p:cNvPr id="6" name="Объект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4293096"/>
            <a:ext cx="4202430" cy="20491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61955658"/>
      </p:ext>
    </p:extLst>
  </p:cSld>
  <p:clrMapOvr>
    <a:masterClrMapping/>
  </p:clrMapOvr>
  <p:transition spd="slow" advTm="6727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707678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Наши Преимущества</a:t>
            </a:r>
            <a:endParaRPr lang="ru-RU" sz="4000" dirty="0">
              <a:solidFill>
                <a:srgbClr val="0000FF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7643192" cy="43701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ru-RU" sz="2400" b="1" dirty="0" smtClean="0">
                <a:solidFill>
                  <a:srgbClr val="0000FF"/>
                </a:solidFill>
              </a:rPr>
              <a:t>Прямые контракты с более чем 3000 гостиниц в городах России и СНГ. </a:t>
            </a:r>
          </a:p>
          <a:p>
            <a:pPr>
              <a:lnSpc>
                <a:spcPct val="120000"/>
              </a:lnSpc>
            </a:pPr>
            <a:r>
              <a:rPr lang="ru-RU" sz="2400" b="1" dirty="0" smtClean="0">
                <a:solidFill>
                  <a:srgbClr val="0000FF"/>
                </a:solidFill>
              </a:rPr>
              <a:t>Трансферное обслуживание на автомобилях любого класса в России и СНГ (прямые договора)</a:t>
            </a:r>
          </a:p>
          <a:p>
            <a:pPr>
              <a:lnSpc>
                <a:spcPct val="120000"/>
              </a:lnSpc>
            </a:pPr>
            <a:r>
              <a:rPr lang="ru-RU" sz="2400" b="1" dirty="0" smtClean="0">
                <a:solidFill>
                  <a:srgbClr val="0000FF"/>
                </a:solidFill>
              </a:rPr>
              <a:t>Контракты с зарубежными партнерами </a:t>
            </a:r>
            <a:r>
              <a:rPr lang="en-US" sz="2400" b="1" dirty="0" smtClean="0">
                <a:solidFill>
                  <a:srgbClr val="0000FF"/>
                </a:solidFill>
              </a:rPr>
              <a:t>TRAVCO, GTA, EXPEDIA </a:t>
            </a:r>
            <a:r>
              <a:rPr lang="ru-RU" sz="2400" b="1" dirty="0" smtClean="0">
                <a:solidFill>
                  <a:srgbClr val="0000FF"/>
                </a:solidFill>
              </a:rPr>
              <a:t>и др.</a:t>
            </a:r>
          </a:p>
          <a:p>
            <a:pPr>
              <a:lnSpc>
                <a:spcPct val="120000"/>
              </a:lnSpc>
            </a:pPr>
            <a:r>
              <a:rPr lang="ru-RU" sz="2400" b="1" dirty="0" smtClean="0">
                <a:solidFill>
                  <a:srgbClr val="0000FF"/>
                </a:solidFill>
              </a:rPr>
              <a:t>Самые </a:t>
            </a:r>
            <a:r>
              <a:rPr lang="ru-RU" sz="2400" b="1" dirty="0">
                <a:solidFill>
                  <a:srgbClr val="0000FF"/>
                </a:solidFill>
              </a:rPr>
              <a:t>низкие комиссионные сборы на авиа и ж/д билеты</a:t>
            </a:r>
            <a:r>
              <a:rPr lang="ru-RU" sz="2400" b="1" dirty="0" smtClean="0">
                <a:solidFill>
                  <a:srgbClr val="0000FF"/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ru-RU" sz="2400" b="1" dirty="0" smtClean="0">
                <a:solidFill>
                  <a:srgbClr val="0000FF"/>
                </a:solidFill>
              </a:rPr>
              <a:t>Отсутствие скрытых сборов</a:t>
            </a:r>
            <a:endParaRPr lang="ru-RU" sz="2400" b="1" dirty="0">
              <a:solidFill>
                <a:srgbClr val="0000FF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2400" b="1" dirty="0" smtClean="0">
                <a:solidFill>
                  <a:srgbClr val="0000FF"/>
                </a:solidFill>
              </a:rPr>
              <a:t>Менеджеры </a:t>
            </a:r>
            <a:r>
              <a:rPr lang="ru-RU" sz="2400" b="1" dirty="0">
                <a:solidFill>
                  <a:srgbClr val="0000FF"/>
                </a:solidFill>
              </a:rPr>
              <a:t>- профессионалы, </a:t>
            </a:r>
            <a:r>
              <a:rPr lang="ru-RU" sz="2400" b="1" dirty="0" smtClean="0">
                <a:solidFill>
                  <a:srgbClr val="0000FF"/>
                </a:solidFill>
              </a:rPr>
              <a:t>с </a:t>
            </a:r>
            <a:r>
              <a:rPr lang="ru-RU" sz="2400" b="1" dirty="0">
                <a:solidFill>
                  <a:srgbClr val="0000FF"/>
                </a:solidFill>
              </a:rPr>
              <a:t>отличным знанием отельной </a:t>
            </a:r>
            <a:r>
              <a:rPr lang="ru-RU" sz="2400" b="1" dirty="0" smtClean="0">
                <a:solidFill>
                  <a:srgbClr val="0000FF"/>
                </a:solidFill>
              </a:rPr>
              <a:t>базы</a:t>
            </a:r>
          </a:p>
          <a:p>
            <a:pPr>
              <a:lnSpc>
                <a:spcPct val="120000"/>
              </a:lnSpc>
            </a:pPr>
            <a:r>
              <a:rPr lang="ru-RU" sz="2400" b="1" dirty="0" smtClean="0">
                <a:solidFill>
                  <a:srgbClr val="0000FF"/>
                </a:solidFill>
              </a:rPr>
              <a:t>Быстрое подтверждение</a:t>
            </a:r>
          </a:p>
          <a:p>
            <a:pPr>
              <a:lnSpc>
                <a:spcPct val="120000"/>
              </a:lnSpc>
            </a:pPr>
            <a:r>
              <a:rPr lang="ru-RU" sz="2400" b="1" dirty="0">
                <a:solidFill>
                  <a:srgbClr val="0000FF"/>
                </a:solidFill>
              </a:rPr>
              <a:t>Корпоративные тарифы</a:t>
            </a:r>
          </a:p>
          <a:p>
            <a:pPr>
              <a:lnSpc>
                <a:spcPct val="120000"/>
              </a:lnSpc>
            </a:pPr>
            <a:r>
              <a:rPr lang="ru-RU" sz="2400" b="1" dirty="0" smtClean="0">
                <a:solidFill>
                  <a:srgbClr val="0000FF"/>
                </a:solidFill>
              </a:rPr>
              <a:t>Гибкая система оплаты</a:t>
            </a:r>
          </a:p>
          <a:p>
            <a:pPr>
              <a:lnSpc>
                <a:spcPct val="150000"/>
              </a:lnSpc>
            </a:pPr>
            <a:endParaRPr lang="ru-RU" dirty="0"/>
          </a:p>
        </p:txBody>
      </p:sp>
      <p:pic>
        <p:nvPicPr>
          <p:cNvPr id="7" name="Объект 5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437112"/>
            <a:ext cx="3236320" cy="19770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52520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8696">
        <p14:flip dir="r"/>
      </p:transition>
    </mc:Choice>
    <mc:Fallback xmlns="">
      <p:transition spd="slow" advTm="869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128792" cy="730002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Благодарим за внимание</a:t>
            </a:r>
            <a:endParaRPr lang="ru-RU" sz="4000" dirty="0">
              <a:solidFill>
                <a:srgbClr val="0000FF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060847"/>
            <a:ext cx="7571184" cy="2088233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 smtClean="0">
                <a:solidFill>
                  <a:srgbClr val="0000FF"/>
                </a:solidFill>
              </a:rPr>
              <a:t>Контакты</a:t>
            </a:r>
            <a:r>
              <a:rPr lang="ru-RU" sz="2000" b="1" dirty="0">
                <a:solidFill>
                  <a:srgbClr val="0000FF"/>
                </a:solidFill>
              </a:rPr>
              <a:t>:</a:t>
            </a:r>
            <a:endParaRPr lang="ru-RU" sz="2000" b="1" dirty="0" smtClean="0">
              <a:solidFill>
                <a:srgbClr val="0000FF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rgbClr val="0000FF"/>
                </a:solidFill>
              </a:rPr>
              <a:t>127254, Москва, Руставели, </a:t>
            </a:r>
            <a:r>
              <a:rPr lang="ru-RU" sz="1800" b="1" dirty="0" smtClean="0">
                <a:solidFill>
                  <a:srgbClr val="0000FF"/>
                </a:solidFill>
              </a:rPr>
              <a:t>14 строение 6</a:t>
            </a:r>
            <a:r>
              <a:rPr lang="ru-RU" sz="1800" b="1" dirty="0">
                <a:solidFill>
                  <a:srgbClr val="0000FF"/>
                </a:solidFill>
              </a:rPr>
              <a:t>, </a:t>
            </a:r>
            <a:r>
              <a:rPr lang="ru-RU" sz="1800" b="1" dirty="0" smtClean="0">
                <a:solidFill>
                  <a:srgbClr val="0000FF"/>
                </a:solidFill>
              </a:rPr>
              <a:t>антресоль 1,офис </a:t>
            </a:r>
            <a:r>
              <a:rPr lang="ru-RU" sz="1800" b="1" dirty="0">
                <a:solidFill>
                  <a:srgbClr val="0000FF"/>
                </a:solidFill>
              </a:rPr>
              <a:t>8.</a:t>
            </a:r>
          </a:p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rgbClr val="0000FF"/>
                </a:solidFill>
              </a:rPr>
              <a:t>тел.:(495)617-09-79, факс(495)617-09-79 </a:t>
            </a:r>
            <a:r>
              <a:rPr lang="en-US" sz="1800" b="1" dirty="0" smtClean="0">
                <a:solidFill>
                  <a:srgbClr val="0000FF"/>
                </a:solidFill>
              </a:rPr>
              <a:t>(</a:t>
            </a:r>
            <a:r>
              <a:rPr lang="ru-RU" sz="1800" b="1" dirty="0" smtClean="0">
                <a:solidFill>
                  <a:srgbClr val="0000FF"/>
                </a:solidFill>
              </a:rPr>
              <a:t>доб</a:t>
            </a:r>
            <a:r>
              <a:rPr lang="ru-RU" sz="1800" b="1" dirty="0">
                <a:solidFill>
                  <a:srgbClr val="0000FF"/>
                </a:solidFill>
              </a:rPr>
              <a:t>. </a:t>
            </a:r>
            <a:r>
              <a:rPr lang="ru-RU" sz="1800" b="1" dirty="0" smtClean="0">
                <a:solidFill>
                  <a:srgbClr val="0000FF"/>
                </a:solidFill>
              </a:rPr>
              <a:t>111</a:t>
            </a:r>
            <a:r>
              <a:rPr lang="en-US" sz="1800" b="1" dirty="0" smtClean="0">
                <a:solidFill>
                  <a:srgbClr val="0000FF"/>
                </a:solidFill>
              </a:rPr>
              <a:t>)</a:t>
            </a:r>
            <a:endParaRPr lang="ru-RU" sz="1800" b="1" dirty="0">
              <a:solidFill>
                <a:srgbClr val="0000FF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1800" b="1" dirty="0" smtClean="0">
                <a:solidFill>
                  <a:srgbClr val="0000FF"/>
                </a:solidFill>
                <a:hlinkClick r:id="rId2"/>
              </a:rPr>
              <a:t>manager</a:t>
            </a:r>
            <a:r>
              <a:rPr lang="ru-RU" sz="1800" b="1" dirty="0" smtClean="0">
                <a:solidFill>
                  <a:srgbClr val="0000FF"/>
                </a:solidFill>
                <a:hlinkClick r:id="rId2"/>
              </a:rPr>
              <a:t>@hs-online.ru</a:t>
            </a:r>
            <a:r>
              <a:rPr lang="ru-RU" sz="1800" b="1" dirty="0" smtClean="0">
                <a:solidFill>
                  <a:srgbClr val="0000FF"/>
                </a:solidFill>
              </a:rPr>
              <a:t>; </a:t>
            </a:r>
            <a:r>
              <a:rPr lang="en-US" sz="1800" b="1" dirty="0" smtClean="0">
                <a:solidFill>
                  <a:srgbClr val="0000FF"/>
                </a:solidFill>
                <a:hlinkClick r:id="rId3"/>
              </a:rPr>
              <a:t>info</a:t>
            </a:r>
            <a:r>
              <a:rPr lang="ru-RU" sz="1800" b="1" dirty="0" smtClean="0">
                <a:solidFill>
                  <a:srgbClr val="0000FF"/>
                </a:solidFill>
                <a:hlinkClick r:id="rId3"/>
              </a:rPr>
              <a:t>@hs-online.ru</a:t>
            </a:r>
            <a:endParaRPr lang="ru-RU" sz="1800" b="1" dirty="0" smtClean="0">
              <a:solidFill>
                <a:srgbClr val="0000FF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1800" b="1" dirty="0" smtClean="0">
                <a:solidFill>
                  <a:srgbClr val="0000FF"/>
                </a:solidFill>
              </a:rPr>
              <a:t>www.hservice.ru </a:t>
            </a:r>
            <a:endParaRPr lang="ru-RU" sz="1800" b="1" dirty="0" smtClean="0">
              <a:solidFill>
                <a:srgbClr val="0000FF"/>
              </a:solidFill>
            </a:endParaRPr>
          </a:p>
          <a:p>
            <a:pPr algn="ctr">
              <a:lnSpc>
                <a:spcPct val="150000"/>
              </a:lnSpc>
            </a:pPr>
            <a:endParaRPr lang="ru-RU" sz="1800" b="1" dirty="0">
              <a:solidFill>
                <a:srgbClr val="0000FF"/>
              </a:solidFill>
            </a:endParaRPr>
          </a:p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4221088"/>
            <a:ext cx="4391025" cy="2047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35597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4246">
        <p14:prism/>
      </p:transition>
    </mc:Choice>
    <mc:Fallback xmlns="">
      <p:transition spd="slow" advTm="424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203</Words>
  <Application>Microsoft Office PowerPoint</Application>
  <PresentationFormat>Экран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Эйч Эс Бизнес Трэвел </vt:lpstr>
      <vt:lpstr>Эйч Эс Бизнес Трэвел Профессиональный подход для делового бизнеса </vt:lpstr>
      <vt:lpstr>О нас</vt:lpstr>
      <vt:lpstr>Наши Услуги</vt:lpstr>
      <vt:lpstr>Наши Преимущества</vt:lpstr>
      <vt:lpstr>Благодарим за внимание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Группа Компаний Отель Сервис</dc:title>
  <dc:creator>User</dc:creator>
  <cp:lastModifiedBy>user18</cp:lastModifiedBy>
  <cp:revision>24</cp:revision>
  <dcterms:created xsi:type="dcterms:W3CDTF">2016-03-30T08:04:11Z</dcterms:created>
  <dcterms:modified xsi:type="dcterms:W3CDTF">2017-01-20T08:27:12Z</dcterms:modified>
</cp:coreProperties>
</file>